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0" r:id="rId4"/>
    <p:sldId id="258" r:id="rId5"/>
    <p:sldId id="259" r:id="rId6"/>
    <p:sldId id="271" r:id="rId7"/>
    <p:sldId id="272" r:id="rId8"/>
    <p:sldId id="273" r:id="rId9"/>
    <p:sldId id="274" r:id="rId10"/>
    <p:sldId id="261" r:id="rId11"/>
    <p:sldId id="262" r:id="rId12"/>
    <p:sldId id="263" r:id="rId13"/>
    <p:sldId id="264" r:id="rId14"/>
    <p:sldId id="265" r:id="rId15"/>
    <p:sldId id="278" r:id="rId16"/>
    <p:sldId id="279" r:id="rId17"/>
    <p:sldId id="280" r:id="rId18"/>
    <p:sldId id="277" r:id="rId19"/>
    <p:sldId id="266" r:id="rId20"/>
    <p:sldId id="269" r:id="rId21"/>
    <p:sldId id="267" r:id="rId22"/>
    <p:sldId id="268" r:id="rId23"/>
    <p:sldId id="275" r:id="rId24"/>
    <p:sldId id="276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4" d="100"/>
          <a:sy n="104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C6254-389B-1D4A-9C8C-D319CE382C8A}" type="datetimeFigureOut">
              <a:rPr lang="it-IT" smtClean="0"/>
              <a:t>08/09/2025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03F67-39D4-0E48-8467-E65590DB2B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654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03F67-39D4-0E48-8467-E65590DB2B4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090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E03F67-39D4-0E48-8467-E65590DB2B4F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0332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91630D-6AA5-15C3-B66B-68C4B8AC33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Par condicio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6CC6B40-1BA1-FB5D-7245-130D72C8CB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														</a:t>
            </a:r>
            <a:r>
              <a:rPr lang="it-IT"/>
              <a:t>	</a:t>
            </a:r>
            <a:endParaRPr lang="it-IT" dirty="0"/>
          </a:p>
          <a:p>
            <a:r>
              <a:rPr lang="it-IT" dirty="0"/>
              <a:t>									ORDINE DEI GIORNALISTI DELLE MARCHE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38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6CAF97-DBA9-2393-8A10-E7F4D6554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40B3BD-999A-6814-468B-511EBDC99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Rientrano nella comunicazione politica i </a:t>
            </a:r>
            <a:r>
              <a:rPr lang="it-IT" sz="2400" b="1" dirty="0"/>
              <a:t>MAG</a:t>
            </a:r>
            <a:r>
              <a:rPr lang="it-IT" sz="2400" dirty="0"/>
              <a:t> e i </a:t>
            </a:r>
            <a:r>
              <a:rPr lang="it-IT" sz="2400" b="1" dirty="0"/>
              <a:t>MAP</a:t>
            </a:r>
            <a:r>
              <a:rPr lang="it-IT" sz="2400" dirty="0"/>
              <a:t> ovvero i messaggi autogestiti gratuiti e a pagamento</a:t>
            </a:r>
          </a:p>
          <a:p>
            <a:r>
              <a:rPr lang="it-IT" sz="2400" dirty="0"/>
              <a:t>I MAG possono essere da 1 a 3 minuti per la televisione e  da 30 a 90 secondi per la radio</a:t>
            </a:r>
          </a:p>
          <a:p>
            <a:r>
              <a:rPr lang="it-IT" sz="2400" dirty="0"/>
              <a:t>La tariffa dei MAP non può superare il 70 per cento delle tariffe applicate per le inserzioni pubblicitarie</a:t>
            </a:r>
          </a:p>
          <a:p>
            <a:r>
              <a:rPr lang="it-IT" sz="2400" dirty="0"/>
              <a:t>I messaggi non possono interrompere altri programmi né possono essere interrotti</a:t>
            </a:r>
          </a:p>
        </p:txBody>
      </p:sp>
    </p:spTree>
    <p:extLst>
      <p:ext uri="{BB962C8B-B14F-4D97-AF65-F5344CB8AC3E}">
        <p14:creationId xmlns:p14="http://schemas.microsoft.com/office/powerpoint/2010/main" val="1308928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00CC1C-DEBE-5EFA-CA87-53BD1873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Informazione politica/1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136B17-7DEE-D6A5-FEA5-F5BF9E0B8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031"/>
            <a:ext cx="8892295" cy="3665139"/>
          </a:xfrm>
        </p:spPr>
        <p:txBody>
          <a:bodyPr>
            <a:noAutofit/>
          </a:bodyPr>
          <a:lstStyle/>
          <a:p>
            <a:r>
              <a:rPr lang="it-IT" sz="2400" dirty="0"/>
              <a:t>L’informazione politica deve garantire pluralismo, imparzialità, obiettività e apertura alle diverse forze politiche</a:t>
            </a:r>
          </a:p>
          <a:p>
            <a:r>
              <a:rPr lang="it-IT" sz="2400" dirty="0"/>
              <a:t>La presenza di esponenti politici (candidati e non) nei programmi di informazione è ammessa solo se rapportata alle loro funzioni governative nella misura strettamente indispensabile ad assicurare la completezza e imparzialità dell’informazione. </a:t>
            </a:r>
          </a:p>
          <a:p>
            <a:r>
              <a:rPr lang="it-IT" sz="2400" b="1" dirty="0"/>
              <a:t>Non sono ammessi in tutte le altre trasmissioni.</a:t>
            </a:r>
          </a:p>
        </p:txBody>
      </p:sp>
    </p:spTree>
    <p:extLst>
      <p:ext uri="{BB962C8B-B14F-4D97-AF65-F5344CB8AC3E}">
        <p14:creationId xmlns:p14="http://schemas.microsoft.com/office/powerpoint/2010/main" val="3676305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D57CB9-0095-7327-238E-DAAB22D2F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Informazione politica/2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DCC362-D9AF-0075-D1C0-A8D6A5473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sz="2400" dirty="0"/>
          </a:p>
          <a:p>
            <a:r>
              <a:rPr lang="it-IT" sz="2600" dirty="0"/>
              <a:t>Il tempo dedicato agli esponenti di governo deve essere rapportato solo alle loro funzioni governative e nella smisura strettamente indispensabile alla completezza della notizia.</a:t>
            </a:r>
          </a:p>
          <a:p>
            <a:r>
              <a:rPr lang="it-IT" sz="2600" dirty="0"/>
              <a:t>Nessuna indicazione di voto né videomessaggi possono essere trasmessi all’interno dei telegiornali e dei programmi di informazione</a:t>
            </a:r>
          </a:p>
          <a:p>
            <a:r>
              <a:rPr lang="it-IT" sz="2600" dirty="0"/>
              <a:t>Consentita invece la trasmissione </a:t>
            </a:r>
            <a:r>
              <a:rPr lang="it-IT" sz="2600" b="1" dirty="0"/>
              <a:t>integrale </a:t>
            </a:r>
            <a:r>
              <a:rPr lang="it-IT" sz="2600" dirty="0"/>
              <a:t>delle riunioni dei Consigli regionali o altri organi amministrativi</a:t>
            </a:r>
          </a:p>
        </p:txBody>
      </p:sp>
    </p:spTree>
    <p:extLst>
      <p:ext uri="{BB962C8B-B14F-4D97-AF65-F5344CB8AC3E}">
        <p14:creationId xmlns:p14="http://schemas.microsoft.com/office/powerpoint/2010/main" val="2805751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7D7423-F7E8-FEB6-BB21-F088E4A4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istituzionale/1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EA0EC9-130F-AAB4-6F74-29188BAB8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legge 28/2000 stabilisce che «dalla data di convocazione dei comizi elettorali fino alla chiusura delle operazioni di voto, è fatto </a:t>
            </a:r>
            <a:r>
              <a:rPr lang="it-IT" sz="2400" b="1" dirty="0"/>
              <a:t>divieto </a:t>
            </a:r>
            <a:r>
              <a:rPr lang="it-IT" sz="2400" dirty="0"/>
              <a:t>a tutte le amministrazioni pubbliche di svolgere attività di comunicazione, ad eccezione di quelle effettuate in forma impersonale e indispensabili per l’efficace svolgimento delle proprie funzioni»</a:t>
            </a:r>
          </a:p>
        </p:txBody>
      </p:sp>
    </p:spTree>
    <p:extLst>
      <p:ext uri="{BB962C8B-B14F-4D97-AF65-F5344CB8AC3E}">
        <p14:creationId xmlns:p14="http://schemas.microsoft.com/office/powerpoint/2010/main" val="1549831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86C848-1842-F7AE-9DCE-E9DAAE48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istituzionale/2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DE49ED-8C53-B842-9DC9-1FC372C71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Ovvero le comunicazioni dovranno essere </a:t>
            </a:r>
            <a:r>
              <a:rPr lang="it-IT" sz="2400" b="1" dirty="0"/>
              <a:t>senza i nomi di amministratori e senza logo</a:t>
            </a:r>
            <a:r>
              <a:rPr lang="it-IT" sz="2400" dirty="0"/>
              <a:t>, evitando propaganda camuffata da progetti o promesse ed esaltazioni di interventi.</a:t>
            </a:r>
          </a:p>
          <a:p>
            <a:r>
              <a:rPr lang="it-IT" sz="2400" dirty="0"/>
              <a:t>In altre parole, durante il periodo elettorale potranno essere consentite solo quelle forme di comunicazione strettamente necessarie e non differibili</a:t>
            </a:r>
          </a:p>
          <a:p>
            <a:r>
              <a:rPr lang="it-IT" sz="2400" dirty="0"/>
              <a:t>Questa norma è estesa anche a soggetti a partecipazione pubblica</a:t>
            </a:r>
          </a:p>
        </p:txBody>
      </p:sp>
    </p:spTree>
    <p:extLst>
      <p:ext uri="{BB962C8B-B14F-4D97-AF65-F5344CB8AC3E}">
        <p14:creationId xmlns:p14="http://schemas.microsoft.com/office/powerpoint/2010/main" val="196962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BF117C-84FD-C859-80E2-9DDB66C70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istituzionale/3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60C9B9-5DD7-6FF5-264B-CE39845BB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600" b="0" i="0" u="none" strike="noStrike" dirty="0">
                <a:solidFill>
                  <a:srgbClr val="3D3D3D"/>
                </a:solidFill>
                <a:effectLst/>
              </a:rPr>
              <a:t>L'ambito di applicazione del divieto di comunicazione istituzionale si </a:t>
            </a:r>
            <a:r>
              <a:rPr lang="it-IT" sz="2600" dirty="0">
                <a:solidFill>
                  <a:srgbClr val="3D3D3D"/>
                </a:solidFill>
              </a:rPr>
              <a:t>applica anche </a:t>
            </a:r>
            <a:r>
              <a:rPr lang="it-IT" sz="2600" b="0" i="0" u="none" strike="noStrike" dirty="0">
                <a:solidFill>
                  <a:srgbClr val="3D3D3D"/>
                </a:solidFill>
                <a:effectLst/>
              </a:rPr>
              <a:t>alle attività di comunicazione poste in essere dalle Amministrazioni pubbliche in periodo di </a:t>
            </a:r>
            <a:r>
              <a:rPr lang="it-IT" sz="2600" b="0" i="1" u="none" strike="noStrike" dirty="0">
                <a:solidFill>
                  <a:srgbClr val="3D3D3D"/>
                </a:solidFill>
                <a:effectLst/>
              </a:rPr>
              <a:t>par condicio</a:t>
            </a:r>
            <a:r>
              <a:rPr lang="it-IT" sz="2600" b="0" i="0" u="none" strike="noStrike" dirty="0">
                <a:solidFill>
                  <a:srgbClr val="3D3D3D"/>
                </a:solidFill>
                <a:effectLst/>
              </a:rPr>
              <a:t> elettorale, incluse le attività di comunicazione riferite a singole iniziative o manifestazioni </a:t>
            </a:r>
            <a:r>
              <a:rPr lang="it-IT" sz="2600" dirty="0">
                <a:solidFill>
                  <a:srgbClr val="3D3D3D"/>
                </a:solidFill>
              </a:rPr>
              <a:t>o </a:t>
            </a:r>
            <a:r>
              <a:rPr lang="it-IT" sz="2600" b="0" i="0" u="none" strike="noStrike" dirty="0">
                <a:solidFill>
                  <a:srgbClr val="3D3D3D"/>
                </a:solidFill>
                <a:effectLst/>
              </a:rPr>
              <a:t>eventi.</a:t>
            </a:r>
          </a:p>
          <a:p>
            <a:pPr algn="just"/>
            <a:r>
              <a:rPr lang="it-IT" sz="2600" b="0" i="0" u="none" strike="noStrike" dirty="0">
                <a:solidFill>
                  <a:srgbClr val="3D3D3D"/>
                </a:solidFill>
                <a:effectLst/>
              </a:rPr>
              <a:t>Il rispetto della disposizione dell'articolo 9 è assicurata anche dalle piattaforme di condivisione dei video e dai social network. 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4388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42FC2-F03B-8CDB-B1AA-8B5FF8ED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istituzionale/4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9EC848-4622-719F-8240-626D8468F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0" i="0" u="none" strike="noStrike" dirty="0">
                <a:solidFill>
                  <a:srgbClr val="3D3D3D"/>
                </a:solidFill>
                <a:effectLst/>
              </a:rPr>
              <a:t>L'organizzazione di eventi nei periodi di divieto previsto dall'art. 9 della legge n. 28/2000 è consentita quando non viene associata a forme di pubblicizzazione dell'evento poste in essere dalla pubblica Amministrazione, ovvero quando la comunicazione dell'evento è caratterizzata da indispensabilità e impersonalità. 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96687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FB513D-2D20-2FD9-1F68-3C8168DA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istituzionale/5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702FC4-187B-E45C-9FE1-A6C7C81D2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0" i="0" u="none" strike="noStrike" dirty="0">
                <a:solidFill>
                  <a:srgbClr val="3D3D3D"/>
                </a:solidFill>
                <a:effectLst/>
              </a:rPr>
              <a:t>Sebbene l'applicazione del divieto di comunicazione istituzionale riguardi le iniziative poste in essere da una "pubblica Amministrazione" ovvero dagli organi rappresentativi degli Enti e non dai singoli soggetti titolari di cariche pubbliche, l'Autorità ha ritenuto imputabile ad un Ente pubblico l'attività di comunicazione veicolata attraverso profili </a:t>
            </a:r>
            <a:r>
              <a:rPr lang="it-IT" sz="2400" b="0" i="1" u="none" strike="noStrike" dirty="0">
                <a:solidFill>
                  <a:srgbClr val="3D3D3D"/>
                </a:solidFill>
                <a:effectLst/>
              </a:rPr>
              <a:t>social</a:t>
            </a:r>
            <a:r>
              <a:rPr lang="it-IT" sz="2400" b="0" i="0" u="none" strike="noStrike" dirty="0">
                <a:solidFill>
                  <a:srgbClr val="3D3D3D"/>
                </a:solidFill>
                <a:effectLst/>
              </a:rPr>
              <a:t> privati i cui sono titolari richiamano in modo evidente il loro ruolo istituzionale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39247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582D7C-4C4A-B244-A525-3099C0D0D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Uffici stampa e testate istituzionali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62CB69-365B-0404-3573-54DF27182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53629"/>
            <a:ext cx="8761413" cy="3624147"/>
          </a:xfrm>
        </p:spPr>
        <p:txBody>
          <a:bodyPr>
            <a:noAutofit/>
          </a:bodyPr>
          <a:lstStyle/>
          <a:p>
            <a:r>
              <a:rPr lang="it-IT" sz="2400" b="0" i="0" u="none" strike="noStrike" dirty="0">
                <a:solidFill>
                  <a:srgbClr val="3D3D3D"/>
                </a:solidFill>
                <a:effectLst/>
              </a:rPr>
              <a:t>I criteri di indispensabilità e impersonalità dei contenuti, previsti dall'art. 9 della legge 28/2000 per la comunicazione istituzionale in periodo elettorale risultano applicabili anche alle attività di informazione delle pubbliche Amministrazioni. </a:t>
            </a:r>
          </a:p>
          <a:p>
            <a:r>
              <a:rPr lang="it-IT" sz="2400" b="0" i="0" u="none" strike="noStrike" dirty="0">
                <a:solidFill>
                  <a:srgbClr val="3D3D3D"/>
                </a:solidFill>
                <a:effectLst/>
              </a:rPr>
              <a:t>Es. Lanci di notizie sulle attività ed iniziative dei componenti del Consiglio regionale da parte di agenzia di stampa, organo di informazione della Giunta, ospitata sul portale istituzionale regionale 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32678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B9750E-6F5F-323E-1581-538810F21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 condicio su stampa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A89E02-8984-F44C-49C8-1AB320CC6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600" dirty="0"/>
              <a:t>La par condicio trova una limitata applicazione per l’editoria cartacea ed elettronica cui infatti  la legge 28/2000 dedica solo due articoli: 7 (messaggi politici elettorali) e 8 (sondaggi)</a:t>
            </a:r>
          </a:p>
          <a:p>
            <a:r>
              <a:rPr lang="it-IT" sz="2600" dirty="0"/>
              <a:t>L’art.7 dispone che sono ammesse unicamente le seguenti forme di messaggio:</a:t>
            </a:r>
          </a:p>
          <a:p>
            <a:pPr marL="0" indent="0">
              <a:buNone/>
            </a:pPr>
            <a:r>
              <a:rPr lang="it-IT" sz="2600" b="1" dirty="0"/>
              <a:t>a</a:t>
            </a:r>
            <a:r>
              <a:rPr lang="it-IT" sz="2600" dirty="0"/>
              <a:t>)  annunci di dibattiti, tavole rotonde, conferenze e discorsi</a:t>
            </a:r>
          </a:p>
          <a:p>
            <a:pPr marL="0" indent="0">
              <a:buNone/>
            </a:pPr>
            <a:r>
              <a:rPr lang="it-IT" sz="2600" b="1" dirty="0"/>
              <a:t>b</a:t>
            </a:r>
            <a:r>
              <a:rPr lang="it-IT" sz="2600" dirty="0"/>
              <a:t>)  presentazioni di programmi delle liste, dei gruppi e dei candidati</a:t>
            </a:r>
          </a:p>
          <a:p>
            <a:pPr marL="0" indent="0">
              <a:buNone/>
            </a:pPr>
            <a:r>
              <a:rPr lang="it-IT" sz="2600" b="1" dirty="0"/>
              <a:t>c</a:t>
            </a:r>
            <a:r>
              <a:rPr lang="it-IT" sz="2600" dirty="0"/>
              <a:t>)  pubblicazioni di confronto tra più candidati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547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2CC3D-88C6-7151-9B8C-A2D4F8826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legge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B2AB20-6184-7834-A49F-E303403D1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fonte normativa di riferimento per la </a:t>
            </a:r>
            <a:r>
              <a:rPr lang="it-IT" sz="2400" b="1" dirty="0"/>
              <a:t>par condicio </a:t>
            </a:r>
            <a:r>
              <a:rPr lang="it-IT" sz="2400" dirty="0"/>
              <a:t>è la </a:t>
            </a:r>
            <a:r>
              <a:rPr lang="it-IT" sz="2400" b="1" dirty="0"/>
              <a:t>legge n. 28 del 2000</a:t>
            </a:r>
          </a:p>
          <a:p>
            <a:r>
              <a:rPr lang="it-IT" sz="2400" dirty="0"/>
              <a:t>La legge promuove e disciplina, al fine di garantire la parità di trattamento e l’imparzialità rispetto a tutti i soggetti politici, l’accesso ai mezzi di informazione per la comunicazione politica (art.1 comma 1)</a:t>
            </a:r>
          </a:p>
        </p:txBody>
      </p:sp>
    </p:spTree>
    <p:extLst>
      <p:ext uri="{BB962C8B-B14F-4D97-AF65-F5344CB8AC3E}">
        <p14:creationId xmlns:p14="http://schemas.microsoft.com/office/powerpoint/2010/main" val="983406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E17105-4125-5C32-C5F1-7D71DD1E0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Rassegne stampa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9AE4F4-E530-9D55-2096-ED66C5F89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Nel caso di rassegne stampa, i conduttori, nella selezione ed esposizione dei quotidiani e periodici, nonché delle notizie e degli editoriali, si devono impegnare a fornire una rappresentazione equilibrata del dibattito politico</a:t>
            </a:r>
          </a:p>
        </p:txBody>
      </p:sp>
    </p:spTree>
    <p:extLst>
      <p:ext uri="{BB962C8B-B14F-4D97-AF65-F5344CB8AC3E}">
        <p14:creationId xmlns:p14="http://schemas.microsoft.com/office/powerpoint/2010/main" val="1548617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49C853-9344-12BF-3BFD-F94CEC991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Sondaggi/1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E892E8-1F44-9DAA-7EE4-1A5A88900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Nei quindici giorni precedenti la data delle votazioni è vietato rendere pubblici o, comunque, diffondere i risultati di sondaggi demoscopici sull'esito delle elezioni e sugli orientamenti politici e di voto degli elettori, anche se tali sondaggi sono stati effettuati in un periodo precedente a quello del divieto. </a:t>
            </a:r>
            <a:r>
              <a:rPr lang="it-IT" sz="2400" dirty="0">
                <a:effectLst/>
              </a:rPr>
              <a:t>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2338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08C69C-6E4F-0B23-946B-7F829FF9A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Sondaggi/2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985AEA-5541-890D-238D-CC3419AF8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58841" cy="3529671"/>
          </a:xfrm>
        </p:spPr>
        <p:txBody>
          <a:bodyPr>
            <a:noAutofit/>
          </a:bodyPr>
          <a:lstStyle/>
          <a:p>
            <a:r>
              <a:rPr lang="it-IT" sz="2400" dirty="0"/>
              <a:t>L’</a:t>
            </a:r>
            <a:r>
              <a:rPr lang="it-IT" sz="2400" dirty="0" err="1"/>
              <a:t>Agicom</a:t>
            </a:r>
            <a:r>
              <a:rPr lang="it-IT" sz="2400" dirty="0"/>
              <a:t> ha introdotto la distinzione fra sondaggi d’opinione, sondaggi politico-elettorali cui fa riferimento la legge 28/2000 e «manifestazioni d’opinione» intese come rilevazioni effettuate su base volontaria o che non prendono in considerazione un campione precostituito di individui (prive quindi di rigore scientifico e metodologico)</a:t>
            </a:r>
          </a:p>
          <a:p>
            <a:r>
              <a:rPr lang="it-IT" sz="2400" dirty="0"/>
              <a:t>Ebbene il divieto nei 15 giorni prima del voto, si estende anche alle «manifestazioni di opinione»</a:t>
            </a:r>
          </a:p>
        </p:txBody>
      </p:sp>
    </p:spTree>
    <p:extLst>
      <p:ext uri="{BB962C8B-B14F-4D97-AF65-F5344CB8AC3E}">
        <p14:creationId xmlns:p14="http://schemas.microsoft.com/office/powerpoint/2010/main" val="3896321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0054A1-619E-9187-B7BD-0A4BB1119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Silenzio elettorale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8E49A5-D06B-BDFA-AF28-B1A442067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Nel giorno precedente al voto è fatto divieto oltre alla concessionaria pubblica, anche alle emittenti radiotelevisive private di diffondere propaganda elettorale</a:t>
            </a:r>
          </a:p>
          <a:p>
            <a:r>
              <a:rPr lang="it-IT" sz="2400" dirty="0"/>
              <a:t>Il silenzio elettorale deve essere rispettato anche dagli organi di informazione dei soggetti politici</a:t>
            </a:r>
          </a:p>
        </p:txBody>
      </p:sp>
    </p:spTree>
    <p:extLst>
      <p:ext uri="{BB962C8B-B14F-4D97-AF65-F5344CB8AC3E}">
        <p14:creationId xmlns:p14="http://schemas.microsoft.com/office/powerpoint/2010/main" val="695598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3934A6-60A9-51E5-003E-68E9136E6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Sanzioni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85F932-7286-A9FF-1D48-EFED7FBA6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Di norma le sanzioni per le violazioni in materia di par condicio impongono il riequilibrio compensativo in tempi rapidi fino alla sospensione delle trasmissioni per un periodo massimo di 30 giorni</a:t>
            </a:r>
          </a:p>
          <a:p>
            <a:r>
              <a:rPr lang="it-IT" sz="2400" dirty="0"/>
              <a:t>Nei casi di mancata ottemperanza ai provvedimenti disposti dall’Autorità, scattano sanzioni amministrative pecuniarie da mille a ventimila euro</a:t>
            </a:r>
          </a:p>
        </p:txBody>
      </p:sp>
    </p:spTree>
    <p:extLst>
      <p:ext uri="{BB962C8B-B14F-4D97-AF65-F5344CB8AC3E}">
        <p14:creationId xmlns:p14="http://schemas.microsoft.com/office/powerpoint/2010/main" val="4193461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7C8C5E-6983-FFB8-0A4A-841DEAEE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 </a:t>
            </a:r>
            <a:r>
              <a:rPr lang="it-IT" dirty="0" err="1"/>
              <a:t>condizio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FFDF6A-19F2-758A-ECF5-FD910F183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4800" dirty="0"/>
          </a:p>
          <a:p>
            <a:r>
              <a:rPr lang="it-IT" sz="4800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3816234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3DF558-E1E7-A6DC-518A-71F8D2E6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significa par condicio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10D46D-F000-EB2C-62AC-308A0FDB7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Parità di accesso</a:t>
            </a:r>
            <a:r>
              <a:rPr lang="it-IT" sz="2400" dirty="0"/>
              <a:t>: tutte le forze politiche hanno diritto a un acceso equo ai mezzi di informazione per far conoscere i propri programmi</a:t>
            </a:r>
          </a:p>
          <a:p>
            <a:r>
              <a:rPr lang="it-IT" sz="2400" b="1" dirty="0"/>
              <a:t>Imparzialità</a:t>
            </a:r>
            <a:r>
              <a:rPr lang="it-IT" sz="2400" dirty="0"/>
              <a:t>: le emittenti radiotelevisive e la stampa devono offrire un trattamento imparziale e obiettivo a tutti i soggetti politici, evitando favoritismi</a:t>
            </a:r>
          </a:p>
        </p:txBody>
      </p:sp>
    </p:spTree>
    <p:extLst>
      <p:ext uri="{BB962C8B-B14F-4D97-AF65-F5344CB8AC3E}">
        <p14:creationId xmlns:p14="http://schemas.microsoft.com/office/powerpoint/2010/main" val="225482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5B09B5-6E0C-6CDD-4910-9CBD4641E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e informazione/1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EB8067-EA33-C51F-B8BC-04D202505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comunicazione politica va distinta dall’informazione politica e dalla comunicazione istituzionale</a:t>
            </a:r>
          </a:p>
          <a:p>
            <a:r>
              <a:rPr lang="it-IT" sz="2400" dirty="0"/>
              <a:t>La normativa si applica sia ai media, sia alla Pubblica amministrazione</a:t>
            </a:r>
          </a:p>
        </p:txBody>
      </p:sp>
    </p:spTree>
    <p:extLst>
      <p:ext uri="{BB962C8B-B14F-4D97-AF65-F5344CB8AC3E}">
        <p14:creationId xmlns:p14="http://schemas.microsoft.com/office/powerpoint/2010/main" val="291243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482EA7-D962-AAA3-4C28-BE41542A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e informazione/2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D30BD1-17E7-4013-6712-85291CB5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La </a:t>
            </a:r>
            <a:r>
              <a:rPr lang="it-IT" sz="2400" b="1" dirty="0"/>
              <a:t>comunicazione politica </a:t>
            </a:r>
            <a:r>
              <a:rPr lang="it-IT" sz="2400" dirty="0"/>
              <a:t>è riferita a programmi come tribune politiche, dibattiti, tavole rotonde e confronti tra posizioni politiche e candidati. Ma anche ai </a:t>
            </a:r>
            <a:r>
              <a:rPr lang="it-IT" sz="2400" dirty="0" err="1"/>
              <a:t>Mag</a:t>
            </a:r>
            <a:r>
              <a:rPr lang="it-IT" sz="2400" dirty="0"/>
              <a:t> e ai </a:t>
            </a:r>
            <a:r>
              <a:rPr lang="it-IT" sz="2400" dirty="0" err="1"/>
              <a:t>Map</a:t>
            </a:r>
            <a:r>
              <a:rPr lang="it-IT" sz="2400" dirty="0"/>
              <a:t>.</a:t>
            </a:r>
          </a:p>
          <a:p>
            <a:r>
              <a:rPr lang="it-IT" sz="2400" b="1" dirty="0"/>
              <a:t>L’informazione politica </a:t>
            </a:r>
            <a:r>
              <a:rPr lang="it-IT" sz="2400" dirty="0"/>
              <a:t>è riferita a telegiornali, giornali radio o altri programmi di informazione giornalistica caratterizzati da attualità e cronaca</a:t>
            </a:r>
          </a:p>
          <a:p>
            <a:r>
              <a:rPr lang="it-IT" sz="2400" dirty="0"/>
              <a:t>La </a:t>
            </a:r>
            <a:r>
              <a:rPr lang="it-IT" sz="2400" b="1" dirty="0"/>
              <a:t>comunicazione istituzionale </a:t>
            </a:r>
            <a:r>
              <a:rPr lang="it-IT" sz="2400" dirty="0"/>
              <a:t>è quella regolata dalla legge 150 del 2000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80500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DC3DA0-CC7B-19F2-808D-487CDAF9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politica in Tv/1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263AC4-ABF8-1D5A-81C4-F5C9E61D0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6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S'intende per comunicazione politica radiotelevisiva la diffusione di programmi contenenti opinioni e valutazioni politiche</a:t>
            </a:r>
            <a:r>
              <a:rPr lang="it-IT" sz="2600" dirty="0">
                <a:effectLst/>
              </a:rPr>
              <a:t> (Art.2 </a:t>
            </a:r>
            <a:r>
              <a:rPr lang="it-IT" sz="2600" dirty="0" err="1">
                <a:effectLst/>
              </a:rPr>
              <a:t>com</a:t>
            </a:r>
            <a:r>
              <a:rPr lang="it-IT" sz="2600" dirty="0">
                <a:effectLst/>
              </a:rPr>
              <a:t> 2)</a:t>
            </a:r>
          </a:p>
          <a:p>
            <a:r>
              <a:rPr lang="it-IT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È assicurata parità di condizioni nell'esposizione di opinioni e posizioni politiche nelle tribune politiche, nei dibattiti, nelle tavole rotonde, nelle presentazioni in contraddittorio di programmi politici, nei confronti, nelle interviste e in ogni altra trasmissione nella quale assuma carattere rilevante l'esposizione di opinioni e valutazioni politiche. </a:t>
            </a:r>
            <a:r>
              <a:rPr lang="it-IT" sz="2600" kern="100" dirty="0">
                <a:ea typeface="Aptos" panose="020B0004020202020204" pitchFamily="34" charset="0"/>
                <a:cs typeface="Times New Roman" panose="02020603050405020304" pitchFamily="18" charset="0"/>
              </a:rPr>
              <a:t>(art.2 </a:t>
            </a:r>
            <a:r>
              <a:rPr lang="it-IT" sz="2600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com</a:t>
            </a:r>
            <a:r>
              <a:rPr lang="it-IT" sz="2600" kern="100" dirty="0">
                <a:ea typeface="Aptos" panose="020B0004020202020204" pitchFamily="34" charset="0"/>
                <a:cs typeface="Times New Roman" panose="02020603050405020304" pitchFamily="18" charset="0"/>
              </a:rPr>
              <a:t> 3)</a:t>
            </a:r>
            <a:endParaRPr lang="it-IT" sz="2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2600" dirty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6199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7AC85-3D0F-6CA4-9B54-C973ABDD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politica in Tv/2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B423F8-6A33-88AA-1D2A-B517EB8E6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L'offerta di programmi di comunicazione politica radiotelevisiva è obbligatoria per le concessionarie radiofoniche e televisive nazionali ….  La partecipazione ai programmi medesimi è in ogni caso gratuita. (art.2 </a:t>
            </a:r>
            <a:r>
              <a:rPr lang="it-IT" sz="24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com</a:t>
            </a:r>
            <a: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4)</a:t>
            </a:r>
          </a:p>
          <a:p>
            <a:r>
              <a:rPr lang="it-IT" sz="2400" dirty="0">
                <a:cs typeface="Times New Roman" panose="02020603050405020304" pitchFamily="18" charset="0"/>
              </a:rPr>
              <a:t>L’eventuale assenza di un soggetto politico (per rinuncia) non pregiudica l’intervento nelle trasmissioni degli altri soggetti ma non determina un aumento del tempo ad essi spettante.</a:t>
            </a:r>
            <a:r>
              <a:rPr lang="it-IT" sz="2400" dirty="0">
                <a:effectLst/>
              </a:rPr>
              <a:t>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0846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D4D6B2-3748-80D4-0FC4-4B29B79C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politica in Tv/3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A4706A-0AAA-DB14-B184-A72F892D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81144" cy="3630032"/>
          </a:xfrm>
        </p:spPr>
        <p:txBody>
          <a:bodyPr>
            <a:noAutofit/>
          </a:bodyPr>
          <a:lstStyle/>
          <a:p>
            <a: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La trasmissione di messaggi è facoltativa per le emittenti private e obbligatoria per la concessionaria pubblica, che provvede a mettere a disposizione dei richiedenti le strutture tecniche necessarie per la realizzazione dei predetti messaggi. (art3. com2)</a:t>
            </a:r>
          </a:p>
          <a:p>
            <a: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Gli spazi per i messaggi sono offerti in condizioni di parità di trattamento ai soggetti politici…. Gli spazi spettanti a un soggetto politico e non utilizzati non possono essere offerti ad altro soggetto politico</a:t>
            </a:r>
            <a:r>
              <a:rPr lang="it-IT" sz="2400" dirty="0">
                <a:effectLst/>
              </a:rPr>
              <a:t>  (art.3 </a:t>
            </a:r>
            <a:r>
              <a:rPr lang="it-IT" sz="2400" dirty="0" err="1">
                <a:effectLst/>
              </a:rPr>
              <a:t>com</a:t>
            </a:r>
            <a:r>
              <a:rPr lang="it-IT" sz="2400" dirty="0">
                <a:effectLst/>
              </a:rPr>
              <a:t> 6)</a:t>
            </a:r>
            <a:b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89023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EF0B9C-7839-EE40-43C4-2601ADF83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politica in Tv/4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B37A7A-EC6F-4D55-877D-7F8795A86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Dalla data di convocazione dei comizi elettorali e fino alla chiusura delle operazioni di voto in qualunque trasmissione radiotelevisiva è vietato fornire, anche in forma indiretta, indicazioni di voto o manifestare le proprie preferenze di voto. (Art.5 </a:t>
            </a:r>
            <a:r>
              <a:rPr lang="it-IT" sz="24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com</a:t>
            </a:r>
            <a: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2)</a:t>
            </a:r>
            <a:br>
              <a:rPr lang="it-IT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44631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Riunioni ione</Template>
  <TotalTime>148</TotalTime>
  <Words>1441</Words>
  <Application>Microsoft Office PowerPoint</Application>
  <PresentationFormat>Widescreen</PresentationFormat>
  <Paragraphs>82</Paragraphs>
  <Slides>25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1" baseType="lpstr">
      <vt:lpstr>Aptos</vt:lpstr>
      <vt:lpstr>Arial</vt:lpstr>
      <vt:lpstr>Century Gothic</vt:lpstr>
      <vt:lpstr>Times New Roman</vt:lpstr>
      <vt:lpstr>Wingdings 3</vt:lpstr>
      <vt:lpstr>Riunioni ione</vt:lpstr>
      <vt:lpstr>Par condicio</vt:lpstr>
      <vt:lpstr>La legge</vt:lpstr>
      <vt:lpstr>Cosa significa par condicio</vt:lpstr>
      <vt:lpstr>Comunicazione e informazione/1</vt:lpstr>
      <vt:lpstr>Comunicazione e informazione/2</vt:lpstr>
      <vt:lpstr>Comunicazione politica in Tv/1</vt:lpstr>
      <vt:lpstr>Comunicazione politica in Tv/2</vt:lpstr>
      <vt:lpstr>Comunicazione politica in Tv/3</vt:lpstr>
      <vt:lpstr>Comunicazione politica in Tv/4</vt:lpstr>
      <vt:lpstr>Comunicazione politica</vt:lpstr>
      <vt:lpstr>Informazione politica/1</vt:lpstr>
      <vt:lpstr>Informazione politica/2</vt:lpstr>
      <vt:lpstr>Comunicazione istituzionale/1</vt:lpstr>
      <vt:lpstr>Comunicazione istituzionale/2</vt:lpstr>
      <vt:lpstr>Comunicazione istituzionale/3</vt:lpstr>
      <vt:lpstr>Comunicazione istituzionale/4</vt:lpstr>
      <vt:lpstr>Comunicazione istituzionale/5</vt:lpstr>
      <vt:lpstr>Uffici stampa e testate istituzionali</vt:lpstr>
      <vt:lpstr>Par condicio su stampa</vt:lpstr>
      <vt:lpstr>Rassegne stampa</vt:lpstr>
      <vt:lpstr>Sondaggi/1</vt:lpstr>
      <vt:lpstr>Sondaggi/2</vt:lpstr>
      <vt:lpstr>Silenzio elettorale</vt:lpstr>
      <vt:lpstr>Sanzioni</vt:lpstr>
      <vt:lpstr>Par condizio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Franco Elisei</dc:creator>
  <cp:lastModifiedBy>Silvia Gatto</cp:lastModifiedBy>
  <cp:revision>20</cp:revision>
  <dcterms:created xsi:type="dcterms:W3CDTF">2025-09-01T19:49:29Z</dcterms:created>
  <dcterms:modified xsi:type="dcterms:W3CDTF">2025-09-08T10:06:43Z</dcterms:modified>
</cp:coreProperties>
</file>